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72" r:id="rId3"/>
    <p:sldId id="274" r:id="rId4"/>
    <p:sldId id="262" r:id="rId5"/>
    <p:sldId id="266" r:id="rId6"/>
    <p:sldId id="263" r:id="rId7"/>
    <p:sldId id="267" r:id="rId8"/>
    <p:sldId id="268" r:id="rId9"/>
    <p:sldId id="279" r:id="rId10"/>
    <p:sldId id="277" r:id="rId11"/>
    <p:sldId id="269" r:id="rId12"/>
    <p:sldId id="278" r:id="rId13"/>
    <p:sldId id="276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DEB"/>
    <a:srgbClr val="FFCCCF"/>
    <a:srgbClr val="FF7E79"/>
    <a:srgbClr val="CBCDFF"/>
    <a:srgbClr val="3D5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327"/>
  </p:normalViewPr>
  <p:slideViewPr>
    <p:cSldViewPr snapToGrid="0" snapToObjects="1">
      <p:cViewPr varScale="1">
        <p:scale>
          <a:sx n="224" d="100"/>
          <a:sy n="224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7:17:33.1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0 190 24575,'21'29'0,"11"10"0,-21-25 0,21 16 0,-22-21 0,5 4 0,-10-8 0,-1-2 0,4 4 0,-1-1 0,1 0 0,-12-26 0,-1 8 0,-11-30 0,0 15 0,6 5 0,-5-2 0,11 18 0,-2-3 0,2 1 0,0 2 0,-1-5 0,1 4 0,-1-1 0,0 0 0,1 2 0,25 29 0,-10-16 0,17 24 0,-20-25 0,-4-4 0,4 6 0,0-3 0,1 2 0,-1-2 0,-2-1 0,3 1 0,-2 1 0,2-1 0,-2 0 0,4 1 0,-5-2 0,5 2 0,-5-4 0,5 4 0,1-1 0,-4-3 0,3 3 0,-5-2 0,4 3 0,-3 0 0,3-1 0,-5 0 0,2-1 0,5 4 0,-3-3 0,1 1 0,-3-2 0,0-1 0,1 3 0,0-2 0,1 2 0,2-1 0,-3 0 0,1-1 0,-20-32 0,4 16 0,-15-23 0,11 24 0,2 3 0,2 1 0,1 1 0,-2-2 0,2 1 0,-1-1 0,1 0 0,1-1 0,-3 2 0,3-1 0,0 2 0,-1-2 0,1 2 0,-1-4 0,1 4 0,1-3 0,-1 0 0,2 2 0,-1-2 0,0 0 0,2 1 0,-3-1 0,3 0 0,0 2 0,-2-4 0,4 4 0,-3-2 0,2 0 0,22 30 0,-12-16 0,22 30 0,-24-28 0,5 5 0,-8-8 0,3 3 0,0-1 0,1 1 0,-1-2 0,0 2 0,-2-1 0,3-1 0,0 2 0,-2-3 0,4 4 0,-5-2 0,3 2 0,-2-2 0,4 1 0,-4-1 0,2 0 0,1 0 0,-3 0 0,3 0 0,-2 0 0,0 0 0,-1 0 0,4 2 0,-4-4 0,1 1 0,-11-25 0,0 7 0,-4-14 0,2 12 0,4 8 0,-2-1 0,0-2 0,1 3 0,-1-3 0,0 1 0,1 1 0,-1-1 0,-1 2 0,1 0 0,-3-2 0,3 3 0,-3-3 0,1 3 0,1-1 0,-2 0 0,3 0 0,-3-1 0,1 1 0,1 0 0,-2 0 0,3-1 0,-3 1 0,3 0 0,-3 0 0,3-1 0,-1 1 0,-1 0 0,1-1 0,-3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2T17:17:48.9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275 140 24575,'0'25'0,"2"-2"0,0-16 0,0 1 0,4 1 0,-3-2 0,3 3 0,-2-4 0,2 3 0,1 1 0,-3-3 0,2 4 0,-2-3 0,1-1 0,1 4 0,1-3 0,-3 2 0,3 0 0,-3-3 0,3 2 0,-1-1 0,1 0 0,-1 0 0,0-2 0,1 0 0,-1 1 0,2-1 0,-3 0 0,6 1 0,-4 0 0,2-1 0,-1 1 0,-3-3 0,3 3 0,-1-1 0,1 1 0,1-1 0,-2 1 0,1-1 0,-3-1 0,1 3 0,3 1 0,-2 0 0,2 2 0,0-2 0,-4 0 0,1-2 0,0 2 0,-1-3 0,2 1 0,-3 2 0,2-3 0,1 5 0,-1-4 0,0 1 0,0-2 0,0-2 0,2 4 0,1-2 0,-3-1 0,2 2 0,2-2 0,-3 1 0,3 0 0,-4 0 0,0 0 0,2 1 0,1-1 0,-3-2 0,4 2 0,-3-3 0,3 2 0,-1-5 0,0 2 0,3 0 0,-5-1 0,5 2 0,-4-2 0,1 0 0,1 1 0,0-1 0,-3 0 0,5 1 0,-6-1 0,4 2 0,0 0 0,-3 1 0,3 0 0,-2 0 0,-2 0 0,6 0 0,-5 0 0,1 0 0,1 0 0,-2-2 0,3 2 0,-2-2 0,2 2 0,-3 0 0,4-1 0,-5 0 0,5 0 0,-1 1 0,-2 1 0,1-3 0,-3 2 0,5-2 0,-1 3 0,-2-1 0,1-2 0,-1 4 0,4-3 0,-3 1 0,1-2 0,-4 0 0,4-1 0,-1 3 0,1-4 0,-1 4 0,-1-4 0,3 4 0,-3-3 0,3 2 0,-1-2 0,0 1 0,1-2 0,-2 2 0,0-2 0,0 2 0,2-2 0,-1 0 0,2 0 0,-1 0 0,-1 0 0,1 2 0,0-1 0,-4 1 0,5 0 0,-2-2 0,1 2 0,0 0 0,-2-2 0,0 2 0,2-2 0,-1 0 0,1 0 0,-2 0 0,3 0 0,-2 0 0,1 0 0,-2 0 0,3 0 0,-3 0 0,3 0 0,-3 0 0,0-2 0,0 2 0,0-4 0,-1 4 0,3-2 0,-4 0 0,3 1 0,-1 0 0,0-1 0,4 1 0,-1-1 0,0 0 0,-1 2 0,1-2 0,-3 2 0,3-3 0,-3 3 0,0-2 0,-1 0 0,1 2 0,0-4 0,0 3 0,0-3 0,3 2 0,-2 0 0,2 0 0,-5 2 0,2-2 0,0 1 0,1-3 0,1 3 0,-2-3 0,0 2 0,0-1 0,0-1 0,0 2 0,-1-1 0,2 2 0,-1-1 0,1 1 0,-2-2 0,0 0 0,0-1 0,0-2 0,-1 2 0,0-2 0,0 0 0,-3-1 0,2-1 0,-2-1 0,0 0 0,2 1 0,-1-1 0,-1 3 0,0-5 0,0 4 0,1-4 0,-1 3 0,0 1 0,4 1 0,-1 2 0,3 2 0,-2-2 0,0 2 0,0-2 0,-2-4 0,2 5 0,-3-8 0,0 6 0,-2-6 0,0 3 0,-2-1 0,-3-1 0,-10 11 0,3-5 0,-4 11 0,7-5 0,-1 2 0,-1 4 0,1-3 0,0 1 0,0-1 0,1 0 0,-2 3 0,3-2 0,-2 0 0,-2 0 0,3-2 0,-4 2 0,3-2 0,-1 0 0,0 0 0,0 0 0,-1 0 0,1 1 0,0-1 0,0 1 0,-1 0 0,3 1 0,-4-2 0,3 0 0,-3 0 0,2 0 0,0 0 0,0-2 0,-1 2 0,-3-3 0,6 2 0,-5-1 0,5 1 0,-3 0 0,-3-2 0,5 1 0,-2-1 0,0 3 0,1-1 0,-3 3 0,3-6 0,0 4 0,-2-4 0,1 4 0,-1-2 0,2 0 0,0 2 0,-3-4 0,4 4 0,-5-4 0,5 4 0,-3-4 0,0 2 0,1-2 0,-1 2 0,2-2 0,0 2 0,-2 0 0,1-1 0,-1 0 0,2-1 0,-2 0 0,1 0 0,-1 0 0,2 2 0,-1-1 0,-3 0 0,5-1 0,-5 0 0,1 2 0,4-1 0,-5 1 0,4-2 0,-1 0 0,-1 0 0,2 2 0,-1-2 0,-1 2 0,1 0 0,-1-2 0,1 2 0,1-2 0,-2 0 0,1 0 0,-1 0 0,2 0 0,-2 0 0,1 0 0,-1 0 0,2 0 0,-2 0 0,1 0 0,-1-2 0,2 0 0,-1 0 0,1-4 0,0 3 0,0-1 0,-1-1 0,1 4 0,0-5 0,-2 4 0,3 0 0,-4-4 0,4 5 0,-2-4 0,0 3 0,2-3 0,-3 3 0,1-2 0,1 4 0,-2-4 0,1 2 0,-1-2 0,2 2 0,0-2 0,0 2 0,-1-3 0,-1 1 0,3 2 0,-2-2 0,0 0 0,3 2 0,-6-4 0,3 4 0,0-2 0,-1-1 0,4 3 0,-2-2 0,-3 2 0,5-2 0,-4 0 0,2 0 0,1 0 0,-5 0 0,5-1 0,-1 1 0,-1 0 0,2 0 0,-3 0 0,1 0 0,1-2 0,2 1 0,-2-1 0,1 0 0,-1 4 0,0-6 0,0 5 0,1-3 0,-2 1 0,0 0 0,0-1 0,-2 1 0,5 1 0,-5-2 0,4 3 0,-3-5 0,3 5 0,1-3 0,-2 0 0,1 2 0,-1-2 0,-1-1 0,2 3 0,0-2 0,0 0 0,-1-1 0,-1 1 0,3-2 0,-3 2 0,4 0 0,-3 2 0,1-3 0,0 3 0,-1-3 0,1 1 0,1 2 0,-2-4 0,0 1 0,1 1 0,-2 0 0,3 2 0,-3-3 0,2 2 0,-3 1 0,1-2 0,2 1 0,-3-1 0,5-1 0,-3 1 0,1 0 0,1 0 0,-2-1 0,1 1 0,1 2 0,-1-4 0,1 1 0,-1-2 0,1 3 0,-3-3 0,5 4 0,-3-3 0,1 1 0,1 0 0,-1-1 0,-1 1 0,2-2 0,1 0 0,-2 1 0,5-1 0,-4 0 0,1 1 0,-1 0 0,-1-1 0,2 1 0,-2 0 0,0 1 0,-1 1 0,-2 0 0,2 2 0,-4-2 0,1 1 0,2 1 0,-4-1 0,4 1 0,-4-1 0,3 3 0,2-2 0,-3 1 0,3 1 0,-4-2 0,2 1 0,3-1 0,-5 0 0,2-2 0,-5 0 0,3 0 0,-1-1 0,3 2 0,-3-2 0,3 3 0,-3-1 0,3 0 0,0 1 0,0-1 0,2 1 0,-1-1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7:22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76 77 24575,'5'0'0,"1"-1"0,0 0 0,-2 1 0,7-2 0,-6 2 0,9 0 0,-8 0 0,7 0 0,-3 0 0,1 0 0,2 0 0,-8-1 0,3 1 0,-2-1 0,-3 0 0,4 0 0,-4-1 0,0 2 0,-1 0 0,1-1 0,0 0 0,3-1 0,-3 1 0,5 0 0,-5 0 0,2 0 0,-2 1 0,-1-1 0,2 1 0,-2 0 0,3 0 0,-3 0 0,3-1 0,-3 1 0,0-1 0,1 1 0,-1-1 0,1 1 0,1 0 0,-2 0 0,3 0 0,-1 0 0,5 0 0,-2 0 0,1 0 0,-5 0 0,0 0 0,-2 0 0,2 0 0,-2-1 0,1 1 0,0-1 0,0 1 0,0-2 0,0 2 0,0-1 0,1 0 0,-1 0 0,0 0 0,0 0 0,0 0 0,1-1 0,-1 2 0,1-2 0,-1 2 0,-1-1 0,-2-2 0,0 2 0,-8-6 0,5 6 0,-11-4 0,4 3 0,-8 1 0,-2-1 0,-13 4 0,4-2 0,2 3 0,8-3 0,4 3 0,1-1 0,-4 1 0,0-1 0,10 0 0,-3-1 0,10 0 0,-2 0 0,1 1 0,0-1 0,-1 0 0,2 0 0,-2 0 0,1 0 0,0 1 0,0-2 0,1 2 0,0-2 0,1 1 0,-1-1 0,0 1 0,0 0 0,1 0 0,-1 1 0,1-2 0,0 2 0,-1-1 0,1 0 0,-1 0 0,1 1 0,0-2 0,-1 2 0,1-2 0,0 2 0,-5 0 0,4-1 0,-4 1 0,5-1 0,-3 1 0,2-2 0,-1 2 0,1-2 0,6 3 0,-2-3 0,5 2 0,-3-2 0,3 1 0,-2-1 0,4 2 0,3-1 0,-4-1 0,2 2 0,-6-2 0,4 0 0,-1 0 0,7-2 0,-4 2 0,4-4 0,0 3 0,-4-2 0,0 1 0,-7 2 0,0-1 0,2 0 0,-1 0 0,-1 0 0,5-1 0,-6 1 0,4 0 0,-4 1 0,1-1 0,-2 0 0,1 1 0,1 0 0,-1-1 0,1 1 0,0-2 0,-1 2 0,6-1 0,-5 0 0,12-2 0,-10 2 0,7-1 0,-4 0 0,-2 1 0,3 0 0,-5 0 0,1 0 0,0 0 0,4-2 0,-4 2 0,4-2 0,-6 2 0,2-1 0,9-2 0,-6 2 0,7-2 0,-11 2 0,0 1 0,-1-1 0,0 2 0,0-2 0,2 1 0,-2 0 0,1-1 0,-3 2 0,1-1 0,0 0 0,-1 1 0,1-1 0,0 0 0,-1 1 0,1-2 0,0 2 0,0-1 0,0 0 0,-1 1 0,1-2 0,0 2 0,-1-1 0,2-1 0,-2 1 0,1 0 0,-7 1 0,2 1 0,-14 4 0,10-4 0,-19 5 0,14-4 0,-13 3 0,10-1 0,-1-1 0,6 1 0,1-1 0,-1-1 0,4 1 0,-7-1 0,7 0 0,-6 1 0,6-1 0,-1-1 0,2 1 0,2 0 0,-4 0 0,4-2 0,-3 2 0,3-1 0,0 0 0,-1 1 0,2-1 0,-1 0 0,1 0 0,0-1 0,0 1 0,0-1 0,-1 1 0,-2 1 0,1-1 0,0 0 0,1 0 0,2 0 0,-3 0 0,2 0 0,-2 0 0,1 0 0,1-1 0,-2 2 0,1-2 0,0 1 0,0 1 0,1-2 0,-1 1 0,1 0 0,1 0 0,-2 0 0,1-1 0,-1 2 0,1-1 0,1-1 0,-1 1 0,0-1 0,0 1 0,1 0 0,-1 0 0,1 0 0,-1 0 0,0-1 0,1 2 0,-1-2 0,0 1 0,-1 0 0,1-1 0,0 2 0,0-2 0,0 1 0,0-1 0,0 1 0,1 0 0,-2-1 0,2 1 0,-1-1 0,0 1 0,0-1 0,-1 2 0,1-2 0,-2 1 0,2-1 0,0 0 0,7 0 0,1-1 0,9-2 0,-4 1 0,0-1 0,-3 2 0,1-1 0,-1 1 0,0-1 0,-2 1 0,-5 0 0,1 1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7:30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24575,'6'0'0,"1"-1"0,-2 1 0,1 1 0,0 0 0,-1 1 0,2 0 0,4 0 0,-3 0 0,2 1 0,-4-1 0,-1 0 0,0-1 0,0 0 0,0 0 0,1 0 0,-1 1 0,0-1 0,1 0 0,0 1 0,0-2 0,0 2 0,0-2 0,-1 1 0,0 0 0,0-1 0,1 1 0,-1 0 0,3-1 0,-2 0 0,4 0 0,-2 0 0,3 0 0,-3 0 0,2 0 0,4-3 0,-5 1 0,3-1 0,-3 2 0,-1 0 0,2-1 0,-3 1 0,1-1 0,-3 1 0,2-1 0,-1 1 0,-1-1 0,1 0 0,0-1 0,-1 1 0,1-2 0,-2 1 0,2-1 0,-2 2 0,0-1 0,-1 0 0,1 0 0,0-1 0,0 2 0,0-3 0,0 2 0,0-1 0,0 0 0,0 1 0,0-1 0,-1 1 0,1-1 0,-1 2 0,0-2 0,1 2 0,0-2 0,1 1 0,0 0 0,-1-1 0,-1 2 0,2-1 0,-2 0 0,2 0 0,-2-1 0,1 1 0,-1 0 0,0 0 0,0 1 0,-1-1 0,0 1 0,0-1 0,-1 2 0,1 0 0,-1 0 0,1 0 0,-1-1 0,0 1 0,0 0 0,1-1 0,-2 1 0,2-2 0,-1 2 0,0-1 0,0 1 0,-1-1 0,1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389E-820C-EA43-931A-2E28F303A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1B0B6-62DF-6449-BF04-5432902B2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A7088-D518-B74F-A0E0-D0D7DF05D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4EE09-0372-8A48-99D4-048D24D4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740BE-EF11-BC40-9EC1-9A203AC1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8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F502-1361-374A-9191-CA7724DA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BF0D3-0F3A-0845-9E7D-AF785783E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D535D-8CB7-B641-A867-918EC5F80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B4875-B257-D948-98F8-68EEC0D6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0EC08-A20C-8249-B527-2019F35C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5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F5AA0-65ED-354D-B45A-C675CA6E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B21A8-E88E-8449-A22E-2A254E3A2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07E22-4918-4F41-A5BC-D3C0E85F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0E7C4-F9C4-5145-B1B3-879A7254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D0FF8-C8B4-C341-8ABA-F3116AE7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8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3FBA-BCEA-BA4A-AB80-B9C68451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175D-0CC4-1C41-887A-74A681F4F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A5BAF-5B25-C24E-BFDC-E6332E2A7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47862-A50A-AF4B-8BA5-A8689B75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DFD3-4D06-954A-A5EA-308BCAF6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8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8372-8E0E-9849-A916-5476711A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8ED54-F14C-C84F-A97A-7459AA1B4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E8046-8D89-DB40-8516-B11BE842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2EE8A-D0CB-DC43-B1D2-D1650DB7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22A51-D103-324B-B71B-5F922E3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7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50D7-C513-6F4C-9FC2-0CFFFAF3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3DE4-8009-7B4E-8A8C-DBA10E059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9B202-1F4F-1F41-A3E0-DE3181B24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D2269-1317-F24D-9351-4B7E2033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AB88A-3589-D84B-A816-DDA0B1A3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80C0A-BC80-3A48-B03E-D2A6D1A3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9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CF58-163E-A746-80E1-79CAE067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12323-AD19-F14A-A7D7-E9BB24534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C4E7D-7F2A-8943-B23A-6CDF25E6A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FD646-E301-BD48-993A-9B57F3FEB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CF646-6AD3-4446-A6F4-0EAEA6446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B39C0B-CF74-E14A-AE42-563AD5CF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FB0BA6-EBD1-8A4D-853D-3C6ABAD2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587DF-6533-D045-92C1-ADEED82C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51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245D-BFC0-354E-8037-E2304655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40CE1-4E55-7446-AE08-1D048496D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2E76-B2ED-C742-BD45-EBD85EF6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D8942-01F2-124C-9763-C863F6F6A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3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91E8C-EC4E-B24A-900B-400804AD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D1D5F-8DD2-9F45-8B4B-944248A4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B5141-0018-BA47-9C98-AE45AB2A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5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CD71-A605-9742-9E02-9869285C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E327-8B15-0E45-A3C1-3DEA68D9B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352DB-5771-5849-AFA1-F8A40FACB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80EB3-8F59-8046-99B1-22EFA89E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EE322-C4F0-624D-923A-210FF977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1C49D-F045-9D45-932D-D3F9944D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9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451E-10FE-5349-8E59-DFC126B11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0DEC1D-FB43-D141-AE1D-C6BEC17A7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407D2-6320-BF47-A68E-67E3027E6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98351-400B-5E42-9DF4-E805AA5E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B2994-D272-454C-A691-31109467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5D168-46EB-534B-8456-CB4F4536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5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0F2CF-6290-EA4A-9861-A29B80AB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BBDD-1BAC-CA4B-8135-3CE2F296D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7AAF0-63B4-8E47-A890-5FBE072F2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2AA69-A1F8-1B40-8CA9-7F990C2C8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E79FB-3996-2444-9822-D518A2F09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1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21.png"/><Relationship Id="rId5" Type="http://schemas.microsoft.com/office/2007/relationships/hdphoto" Target="../media/hdphoto4.wdp"/><Relationship Id="rId10" Type="http://schemas.openxmlformats.org/officeDocument/2006/relationships/customXml" Target="../ink/ink4.xml"/><Relationship Id="rId4" Type="http://schemas.openxmlformats.org/officeDocument/2006/relationships/image" Target="../media/image35.png"/><Relationship Id="rId9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6.jpg"/><Relationship Id="rId7" Type="http://schemas.openxmlformats.org/officeDocument/2006/relationships/image" Target="../media/image25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74F2-F1F8-DF40-8198-0F0D79D0F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0304" y="29329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Why bother with MEG?</a:t>
            </a:r>
            <a:endParaRPr lang="en-US" sz="2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19AE7-5C26-E342-BAA1-396677776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873" y="6362172"/>
            <a:ext cx="9694127" cy="495828"/>
          </a:xfrm>
        </p:spPr>
        <p:txBody>
          <a:bodyPr>
            <a:normAutofit fontScale="92500"/>
          </a:bodyPr>
          <a:lstStyle/>
          <a:p>
            <a:r>
              <a:rPr lang="en-US" dirty="0"/>
              <a:t>.. or .. about that time we had the </a:t>
            </a:r>
            <a:r>
              <a:rPr lang="en-US" i="1" dirty="0"/>
              <a:t>brilliant</a:t>
            </a:r>
            <a:r>
              <a:rPr lang="en-US" dirty="0"/>
              <a:t> idea of recording simultaneous MEEG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C416CDF9-3B3C-4044-BFCB-A1464BE89A06}"/>
              </a:ext>
            </a:extLst>
          </p:cNvPr>
          <p:cNvSpPr/>
          <p:nvPr/>
        </p:nvSpPr>
        <p:spPr>
          <a:xfrm>
            <a:off x="324030" y="293296"/>
            <a:ext cx="7535333" cy="3217333"/>
          </a:xfrm>
          <a:prstGeom prst="wedgeEllipse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ABF94B-E995-2D41-97AE-422BCDFDCB02}"/>
              </a:ext>
            </a:extLst>
          </p:cNvPr>
          <p:cNvGrpSpPr/>
          <p:nvPr/>
        </p:nvGrpSpPr>
        <p:grpSpPr>
          <a:xfrm>
            <a:off x="1363640" y="3321194"/>
            <a:ext cx="988235" cy="1561647"/>
            <a:chOff x="3367943" y="3930124"/>
            <a:chExt cx="988235" cy="15616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CF9AC4-836E-4A45-A292-24F75CA8A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441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367943" y="3930124"/>
              <a:ext cx="988235" cy="145404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C5C12F-828E-614D-A8D6-F4858D5829A5}"/>
                    </a:ext>
                  </a:extLst>
                </p14:cNvPr>
                <p14:cNvContentPartPr/>
                <p14:nvPr/>
              </p14:nvContentPartPr>
              <p14:xfrm>
                <a:off x="3437000" y="5284771"/>
                <a:ext cx="177120" cy="13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C5C12F-828E-614D-A8D6-F4858D5829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74000" y="5221771"/>
                  <a:ext cx="302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94E5C9-2D6E-0C42-AFC2-E8A8282CE43C}"/>
                    </a:ext>
                  </a:extLst>
                </p14:cNvPr>
                <p14:cNvContentPartPr/>
                <p14:nvPr/>
              </p14:nvContentPartPr>
              <p14:xfrm>
                <a:off x="3416840" y="5183611"/>
                <a:ext cx="756360" cy="308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94E5C9-2D6E-0C42-AFC2-E8A8282CE4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54200" y="5120611"/>
                  <a:ext cx="882000" cy="433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73EA0A5-7C66-F04C-AFDD-E134A8D93B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14" b="98193" l="10000" r="90000">
                        <a14:foregroundMark x1="43600" y1="5422" x2="43600" y2="5422"/>
                        <a14:foregroundMark x1="23200" y1="12048" x2="23200" y2="12048"/>
                        <a14:foregroundMark x1="26400" y1="7831" x2="26400" y2="7831"/>
                        <a14:foregroundMark x1="26800" y1="4819" x2="26800" y2="4819"/>
                        <a14:foregroundMark x1="29200" y1="4819" x2="29200" y2="4819"/>
                        <a14:foregroundMark x1="22800" y1="6024" x2="22800" y2="6024"/>
                        <a14:foregroundMark x1="22400" y1="13253" x2="22400" y2="13253"/>
                        <a14:foregroundMark x1="20800" y1="44578" x2="20800" y2="44578"/>
                        <a14:foregroundMark x1="19600" y1="45181" x2="19600" y2="45181"/>
                        <a14:foregroundMark x1="19600" y1="47590" x2="19600" y2="47590"/>
                        <a14:foregroundMark x1="19600" y1="42771" x2="25200" y2="62048"/>
                        <a14:foregroundMark x1="31200" y1="62048" x2="39600" y2="79518"/>
                        <a14:foregroundMark x1="30800" y1="90964" x2="30800" y2="90964"/>
                        <a14:foregroundMark x1="34400" y1="92771" x2="45600" y2="91566"/>
                        <a14:foregroundMark x1="51600" y1="93976" x2="40000" y2="98795"/>
                        <a14:foregroundMark x1="22800" y1="3614" x2="22800" y2="3614"/>
                        <a14:foregroundMark x1="61600" y1="11446" x2="61600" y2="11446"/>
                        <a14:backgroundMark x1="72800" y1="18072" x2="72800" y2="18072"/>
                        <a14:backgroundMark x1="78800" y1="15663" x2="82400" y2="614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6843" y="4771782"/>
            <a:ext cx="1808237" cy="1200669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8894D1FD-82A1-3245-8BF4-84B89AE00A82}"/>
              </a:ext>
            </a:extLst>
          </p:cNvPr>
          <p:cNvSpPr/>
          <p:nvPr/>
        </p:nvSpPr>
        <p:spPr>
          <a:xfrm>
            <a:off x="7421489" y="3043453"/>
            <a:ext cx="3631832" cy="1550670"/>
          </a:xfrm>
          <a:prstGeom prst="wedgeEllipseCallo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D58E1F-48BB-D948-B9CE-46746940FA09}"/>
              </a:ext>
            </a:extLst>
          </p:cNvPr>
          <p:cNvSpPr txBox="1">
            <a:spLocks/>
          </p:cNvSpPr>
          <p:nvPr/>
        </p:nvSpPr>
        <p:spPr>
          <a:xfrm>
            <a:off x="4665405" y="16634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when we can buy more MRIs?</a:t>
            </a:r>
          </a:p>
        </p:txBody>
      </p:sp>
    </p:spTree>
    <p:extLst>
      <p:ext uri="{BB962C8B-B14F-4D97-AF65-F5344CB8AC3E}">
        <p14:creationId xmlns:p14="http://schemas.microsoft.com/office/powerpoint/2010/main" val="3212134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5DD137-70C7-5448-BD71-EEB914EF89F0}"/>
              </a:ext>
            </a:extLst>
          </p:cNvPr>
          <p:cNvSpPr txBox="1"/>
          <p:nvPr/>
        </p:nvSpPr>
        <p:spPr>
          <a:xfrm>
            <a:off x="11305196" y="91891"/>
            <a:ext cx="812364" cy="369332"/>
          </a:xfrm>
          <a:prstGeom prst="rect">
            <a:avLst/>
          </a:prstGeom>
          <a:solidFill>
            <a:srgbClr val="FFCC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5C0ED-7AE2-1C43-8B01-C54DB10E3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209220" y="586698"/>
            <a:ext cx="1004923" cy="812969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7B9F4A4-14D7-8C42-A3A1-AE4F6909CF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946" y="272510"/>
            <a:ext cx="10875695" cy="63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4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24C391-43CB-9B40-9277-5F6D485466FC}"/>
              </a:ext>
            </a:extLst>
          </p:cNvPr>
          <p:cNvSpPr txBox="1"/>
          <p:nvPr/>
        </p:nvSpPr>
        <p:spPr>
          <a:xfrm>
            <a:off x="11305196" y="91891"/>
            <a:ext cx="812364" cy="369332"/>
          </a:xfrm>
          <a:prstGeom prst="rect">
            <a:avLst/>
          </a:prstGeom>
          <a:solidFill>
            <a:srgbClr val="FFCC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source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13B53A-A3A7-B144-8BFB-8214CA94BD44}"/>
              </a:ext>
            </a:extLst>
          </p:cNvPr>
          <p:cNvGrpSpPr/>
          <p:nvPr/>
        </p:nvGrpSpPr>
        <p:grpSpPr>
          <a:xfrm>
            <a:off x="0" y="906285"/>
            <a:ext cx="12039968" cy="4862136"/>
            <a:chOff x="0" y="906285"/>
            <a:chExt cx="12039968" cy="4862136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B959877-FFCD-3647-80F8-95449D19C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906285"/>
              <a:ext cx="7757762" cy="4862136"/>
            </a:xfrm>
            <a:prstGeom prst="rect">
              <a:avLst/>
            </a:prstGeom>
          </p:spPr>
        </p:pic>
        <p:pic>
          <p:nvPicPr>
            <p:cNvPr id="26" name="Picture 2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39694DD-5BA7-1245-954D-B7EFADF31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10511" y="906285"/>
              <a:ext cx="3729457" cy="4687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75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24C391-43CB-9B40-9277-5F6D485466FC}"/>
              </a:ext>
            </a:extLst>
          </p:cNvPr>
          <p:cNvSpPr txBox="1"/>
          <p:nvPr/>
        </p:nvSpPr>
        <p:spPr>
          <a:xfrm>
            <a:off x="11305196" y="91891"/>
            <a:ext cx="812364" cy="369332"/>
          </a:xfrm>
          <a:prstGeom prst="rect">
            <a:avLst/>
          </a:prstGeom>
          <a:solidFill>
            <a:srgbClr val="FFCC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source</a:t>
            </a:r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6F2E43-C17E-8D48-96F1-F57D223C3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1495" y="2805466"/>
            <a:ext cx="3549009" cy="151271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0DE00E5-C62C-DE4A-AE76-9EA925C0EFBE}"/>
              </a:ext>
            </a:extLst>
          </p:cNvPr>
          <p:cNvGrpSpPr/>
          <p:nvPr/>
        </p:nvGrpSpPr>
        <p:grpSpPr>
          <a:xfrm>
            <a:off x="225917" y="676883"/>
            <a:ext cx="11485461" cy="1512711"/>
            <a:chOff x="150640" y="958895"/>
            <a:chExt cx="11485461" cy="1512711"/>
          </a:xfrm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2C9A7A9-6CBA-2E4B-B07D-9B5649591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9092" y="958895"/>
              <a:ext cx="3717009" cy="1512711"/>
            </a:xfrm>
            <a:prstGeom prst="rect">
              <a:avLst/>
            </a:prstGeom>
          </p:spPr>
        </p:pic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654E8BD-6A4E-7C46-8E35-6A05E10E10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0640" y="1047585"/>
              <a:ext cx="7595014" cy="1424021"/>
            </a:xfrm>
            <a:prstGeom prst="rect">
              <a:avLst/>
            </a:prstGeom>
          </p:spPr>
        </p:pic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8C4217-C860-DD48-9F3D-6172925E34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1494" y="5042901"/>
            <a:ext cx="3549009" cy="14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5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3D143-5BD0-A547-85F3-2DD7C7E6CA1A}"/>
              </a:ext>
            </a:extLst>
          </p:cNvPr>
          <p:cNvSpPr txBox="1">
            <a:spLocks/>
          </p:cNvSpPr>
          <p:nvPr/>
        </p:nvSpPr>
        <p:spPr>
          <a:xfrm>
            <a:off x="4026656" y="4193079"/>
            <a:ext cx="3763329" cy="1111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Figure.</a:t>
            </a:r>
          </a:p>
          <a:p>
            <a:r>
              <a:rPr lang="en-US" sz="2000" dirty="0"/>
              <a:t>Me thinking of a conclusion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4F8A05-EF1F-734A-A41A-D05962D2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0813" y="3834485"/>
            <a:ext cx="2971899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D15233-9EDF-D94F-8C22-8418DCAF0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19" y1="31250" x2="49219" y2="31250"/>
                        <a14:foregroundMark x1="58984" y1="26660" x2="58984" y2="26660"/>
                        <a14:foregroundMark x1="64941" y1="22949" x2="39941" y2="32129"/>
                        <a14:foregroundMark x1="26758" y1="37402" x2="40723" y2="33496"/>
                        <a14:foregroundMark x1="32324" y1="39063" x2="53125" y2="33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55713"/>
          <a:stretch/>
        </p:blipFill>
        <p:spPr>
          <a:xfrm rot="1957521">
            <a:off x="4623708" y="3149847"/>
            <a:ext cx="2971899" cy="131617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F4D5BAB-C277-6747-AFD5-6894D96A6802}"/>
              </a:ext>
            </a:extLst>
          </p:cNvPr>
          <p:cNvGrpSpPr/>
          <p:nvPr/>
        </p:nvGrpSpPr>
        <p:grpSpPr>
          <a:xfrm rot="853406">
            <a:off x="5689110" y="2716270"/>
            <a:ext cx="632739" cy="1278403"/>
            <a:chOff x="7507510" y="1704036"/>
            <a:chExt cx="931912" cy="18828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709B5B-B39F-3343-8B34-86262EDA2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664" b="93502" l="7971" r="89855">
                          <a14:foregroundMark x1="34058" y1="10830" x2="34058" y2="10830"/>
                          <a14:foregroundMark x1="36232" y1="8664" x2="36232" y2="8664"/>
                          <a14:foregroundMark x1="30435" y1="88809" x2="30435" y2="88809"/>
                          <a14:foregroundMark x1="25362" y1="90975" x2="25362" y2="90975"/>
                          <a14:foregroundMark x1="22464" y1="93863" x2="22464" y2="93863"/>
                          <a14:foregroundMark x1="84783" y1="93141" x2="84783" y2="93141"/>
                          <a14:foregroundMark x1="87681" y1="27798" x2="87681" y2="277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593310">
              <a:off x="7507510" y="1704036"/>
              <a:ext cx="931912" cy="188286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E5C63E8-8AE7-8549-960E-BD6530A8AA5F}"/>
                    </a:ext>
                  </a:extLst>
                </p14:cNvPr>
                <p14:cNvContentPartPr/>
                <p14:nvPr/>
              </p14:nvContentPartPr>
              <p14:xfrm rot="836028">
                <a:off x="7846345" y="2389600"/>
                <a:ext cx="223920" cy="57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E5C63E8-8AE7-8549-960E-BD6530A8AA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836028">
                  <a:off x="7819877" y="2363781"/>
                  <a:ext cx="276327" cy="110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D0A44C-C7D5-0D46-B239-8009A94FB770}"/>
                    </a:ext>
                  </a:extLst>
                </p14:cNvPr>
                <p14:cNvContentPartPr/>
                <p14:nvPr/>
              </p14:nvContentPartPr>
              <p14:xfrm rot="836028">
                <a:off x="7842372" y="2357522"/>
                <a:ext cx="265680" cy="87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D0A44C-C7D5-0D46-B239-8009A94FB7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836028">
                  <a:off x="7816387" y="2331543"/>
                  <a:ext cx="318180" cy="13996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970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46A7EB3-5414-BF4D-B3AE-F655C29C7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7844" y="4488617"/>
            <a:ext cx="931912" cy="1882861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104E62C4-B55F-6F44-85E4-C9ADDAD8F6CF}"/>
              </a:ext>
            </a:extLst>
          </p:cNvPr>
          <p:cNvSpPr txBox="1">
            <a:spLocks/>
          </p:cNvSpPr>
          <p:nvPr/>
        </p:nvSpPr>
        <p:spPr>
          <a:xfrm>
            <a:off x="10069902" y="6133248"/>
            <a:ext cx="2240817" cy="61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Figure.</a:t>
            </a:r>
          </a:p>
          <a:p>
            <a:r>
              <a:rPr lang="en-US" sz="2000" dirty="0"/>
              <a:t>Me having an idea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AE2295-27C6-404A-A05A-B40DD8978353}"/>
              </a:ext>
            </a:extLst>
          </p:cNvPr>
          <p:cNvSpPr txBox="1"/>
          <p:nvPr/>
        </p:nvSpPr>
        <p:spPr>
          <a:xfrm>
            <a:off x="5369006" y="911021"/>
            <a:ext cx="49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EEG doesn’t pick up on auditory alpha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09AEED-086E-4F41-9997-7DD91940616F}"/>
              </a:ext>
            </a:extLst>
          </p:cNvPr>
          <p:cNvCxnSpPr>
            <a:cxnSpLocks/>
          </p:cNvCxnSpPr>
          <p:nvPr/>
        </p:nvCxnSpPr>
        <p:spPr>
          <a:xfrm flipH="1">
            <a:off x="6108135" y="1618581"/>
            <a:ext cx="380391" cy="677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C2C937B-5019-7E4E-BFBC-75309C735FDA}"/>
              </a:ext>
            </a:extLst>
          </p:cNvPr>
          <p:cNvSpPr txBox="1"/>
          <p:nvPr/>
        </p:nvSpPr>
        <p:spPr>
          <a:xfrm>
            <a:off x="3167308" y="2667663"/>
            <a:ext cx="4975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a task of spatial auditory attention </a:t>
            </a:r>
          </a:p>
          <a:p>
            <a:pPr algn="ctr"/>
            <a:r>
              <a:rPr lang="en-US" sz="2400" dirty="0"/>
              <a:t>Decoding MEG &gt; EEG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E69FD7-0F53-074D-8640-8B3ECE2A03F2}"/>
              </a:ext>
            </a:extLst>
          </p:cNvPr>
          <p:cNvSpPr txBox="1"/>
          <p:nvPr/>
        </p:nvSpPr>
        <p:spPr>
          <a:xfrm>
            <a:off x="4050023" y="5145510"/>
            <a:ext cx="205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Auditory alpha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39CD0E0-73E0-8E48-AD62-BD79C46F8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23" y="3388810"/>
            <a:ext cx="4216114" cy="30689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8443D7-84FA-3044-A20B-035517B543B4}"/>
              </a:ext>
            </a:extLst>
          </p:cNvPr>
          <p:cNvCxnSpPr>
            <a:cxnSpLocks/>
          </p:cNvCxnSpPr>
          <p:nvPr/>
        </p:nvCxnSpPr>
        <p:spPr>
          <a:xfrm flipH="1">
            <a:off x="3669632" y="5345565"/>
            <a:ext cx="4331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0C3B6-1944-6F46-8A50-ED94822CA517}"/>
              </a:ext>
            </a:extLst>
          </p:cNvPr>
          <p:cNvSpPr>
            <a:spLocks noChangeAspect="1"/>
          </p:cNvSpPr>
          <p:nvPr/>
        </p:nvSpPr>
        <p:spPr>
          <a:xfrm>
            <a:off x="2775274" y="3506899"/>
            <a:ext cx="138991" cy="138991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1E7102-4FA1-604D-94F4-6A2F5ECABF5B}"/>
              </a:ext>
            </a:extLst>
          </p:cNvPr>
          <p:cNvSpPr>
            <a:spLocks noChangeAspect="1"/>
          </p:cNvSpPr>
          <p:nvPr/>
        </p:nvSpPr>
        <p:spPr>
          <a:xfrm>
            <a:off x="2781880" y="3704260"/>
            <a:ext cx="138992" cy="1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4FC89E-B0D7-BF45-8AFF-DED4E143348C}"/>
              </a:ext>
            </a:extLst>
          </p:cNvPr>
          <p:cNvSpPr txBox="1"/>
          <p:nvPr/>
        </p:nvSpPr>
        <p:spPr>
          <a:xfrm>
            <a:off x="2869754" y="3604479"/>
            <a:ext cx="83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29E2E-981F-E64A-A048-057B316ED197}"/>
              </a:ext>
            </a:extLst>
          </p:cNvPr>
          <p:cNvSpPr txBox="1"/>
          <p:nvPr/>
        </p:nvSpPr>
        <p:spPr>
          <a:xfrm>
            <a:off x="2878753" y="3407118"/>
            <a:ext cx="83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7E79"/>
                </a:solidFill>
              </a:rPr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20328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2" grpId="0"/>
      <p:bldP spid="14" grpId="0" animBg="1"/>
      <p:bldP spid="15" grpId="0" animBg="1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490D-2410-054A-A80F-C94FB94D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DB1FE-9382-2542-B727-95F9585250E3}"/>
              </a:ext>
            </a:extLst>
          </p:cNvPr>
          <p:cNvSpPr txBox="1"/>
          <p:nvPr/>
        </p:nvSpPr>
        <p:spPr>
          <a:xfrm>
            <a:off x="3409649" y="1444390"/>
            <a:ext cx="116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VISUAL CUE</a:t>
            </a:r>
          </a:p>
          <a:p>
            <a:pPr algn="ctr"/>
            <a:r>
              <a:rPr lang="en-US" sz="1600" dirty="0"/>
              <a:t>200 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BA6D4-DF50-914D-AF53-11291AF0DBB5}"/>
              </a:ext>
            </a:extLst>
          </p:cNvPr>
          <p:cNvSpPr txBox="1"/>
          <p:nvPr/>
        </p:nvSpPr>
        <p:spPr>
          <a:xfrm>
            <a:off x="5732801" y="2604410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DELAY</a:t>
            </a:r>
          </a:p>
          <a:p>
            <a:pPr algn="ctr"/>
            <a:r>
              <a:rPr lang="en-US" sz="1600" dirty="0"/>
              <a:t>1000 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1BF36-1095-EA48-A8ED-C2C4221C5817}"/>
              </a:ext>
            </a:extLst>
          </p:cNvPr>
          <p:cNvSpPr txBox="1"/>
          <p:nvPr/>
        </p:nvSpPr>
        <p:spPr>
          <a:xfrm>
            <a:off x="7982942" y="1444466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  <a:p>
            <a:pPr algn="ctr"/>
            <a:r>
              <a:rPr lang="en-US" sz="1600" dirty="0"/>
              <a:t>100 ms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D414A5-D444-B24D-9728-8DDB392AEBCA}"/>
              </a:ext>
            </a:extLst>
          </p:cNvPr>
          <p:cNvSpPr/>
          <p:nvPr/>
        </p:nvSpPr>
        <p:spPr>
          <a:xfrm>
            <a:off x="3614752" y="2289372"/>
            <a:ext cx="807672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2BC90D1-1884-8047-B7A1-7CB014C7000F}"/>
              </a:ext>
            </a:extLst>
          </p:cNvPr>
          <p:cNvSpPr/>
          <p:nvPr/>
        </p:nvSpPr>
        <p:spPr>
          <a:xfrm>
            <a:off x="3835708" y="2464549"/>
            <a:ext cx="365760" cy="27829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0C3013-A951-2548-9D53-3DFA63713A5B}"/>
              </a:ext>
            </a:extLst>
          </p:cNvPr>
          <p:cNvSpPr/>
          <p:nvPr/>
        </p:nvSpPr>
        <p:spPr>
          <a:xfrm>
            <a:off x="3614752" y="3056200"/>
            <a:ext cx="807672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E0BF351-0F2E-C843-9450-4E2D228C54BC}"/>
              </a:ext>
            </a:extLst>
          </p:cNvPr>
          <p:cNvSpPr/>
          <p:nvPr/>
        </p:nvSpPr>
        <p:spPr>
          <a:xfrm flipH="1">
            <a:off x="3835708" y="3231377"/>
            <a:ext cx="365760" cy="27829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B3FA2A-A4A8-7345-B8CE-30E831E5F0D1}"/>
              </a:ext>
            </a:extLst>
          </p:cNvPr>
          <p:cNvSpPr/>
          <p:nvPr/>
        </p:nvSpPr>
        <p:spPr>
          <a:xfrm>
            <a:off x="3614752" y="3823028"/>
            <a:ext cx="807672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4">
            <a:extLst>
              <a:ext uri="{FF2B5EF4-FFF2-40B4-BE49-F238E27FC236}">
                <a16:creationId xmlns:a16="http://schemas.microsoft.com/office/drawing/2014/main" id="{401BA64D-1C2B-304E-AC02-A39C23B452B2}"/>
              </a:ext>
            </a:extLst>
          </p:cNvPr>
          <p:cNvSpPr/>
          <p:nvPr/>
        </p:nvSpPr>
        <p:spPr>
          <a:xfrm>
            <a:off x="3779434" y="3998753"/>
            <a:ext cx="478308" cy="277200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D285B-B5DD-4A49-A037-DA4FA76E43E6}"/>
              </a:ext>
            </a:extLst>
          </p:cNvPr>
          <p:cNvSpPr txBox="1"/>
          <p:nvPr/>
        </p:nvSpPr>
        <p:spPr>
          <a:xfrm rot="16200000">
            <a:off x="2821774" y="2713698"/>
            <a:ext cx="1087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Informative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EA0B9-1681-1E43-BA13-DB93543A0E46}"/>
              </a:ext>
            </a:extLst>
          </p:cNvPr>
          <p:cNvSpPr txBox="1"/>
          <p:nvPr/>
        </p:nvSpPr>
        <p:spPr>
          <a:xfrm rot="16200000">
            <a:off x="2709982" y="3975770"/>
            <a:ext cx="13107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Uninformative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9C400-5D4C-2544-9F0C-897A5D3DA8E6}"/>
              </a:ext>
            </a:extLst>
          </p:cNvPr>
          <p:cNvSpPr txBox="1"/>
          <p:nvPr/>
        </p:nvSpPr>
        <p:spPr>
          <a:xfrm>
            <a:off x="3494959" y="4779757"/>
            <a:ext cx="886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100% Valid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99067-C5FA-2C43-A3A3-758234E7EE54}"/>
              </a:ext>
            </a:extLst>
          </p:cNvPr>
          <p:cNvSpPr txBox="1"/>
          <p:nvPr/>
        </p:nvSpPr>
        <p:spPr>
          <a:xfrm>
            <a:off x="8212492" y="430539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or</a:t>
            </a:r>
          </a:p>
        </p:txBody>
      </p:sp>
      <p:pic>
        <p:nvPicPr>
          <p:cNvPr id="17" name="Graphic 16" descr="Music">
            <a:extLst>
              <a:ext uri="{FF2B5EF4-FFF2-40B4-BE49-F238E27FC236}">
                <a16:creationId xmlns:a16="http://schemas.microsoft.com/office/drawing/2014/main" id="{F1CC9D43-F169-E146-9CAC-455550234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0552" y="2465524"/>
            <a:ext cx="259541" cy="259541"/>
          </a:xfrm>
          <a:prstGeom prst="rect">
            <a:avLst/>
          </a:prstGeom>
        </p:spPr>
      </p:pic>
      <p:pic>
        <p:nvPicPr>
          <p:cNvPr id="18" name="Picture 1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7AE1A93E-524D-594A-B62B-8CBD9C22E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26911" y="2272212"/>
            <a:ext cx="485198" cy="485198"/>
          </a:xfrm>
          <a:prstGeom prst="rect">
            <a:avLst/>
          </a:prstGeom>
        </p:spPr>
      </p:pic>
      <p:pic>
        <p:nvPicPr>
          <p:cNvPr id="19" name="Graphic 18" descr="Music">
            <a:extLst>
              <a:ext uri="{FF2B5EF4-FFF2-40B4-BE49-F238E27FC236}">
                <a16:creationId xmlns:a16="http://schemas.microsoft.com/office/drawing/2014/main" id="{BD445A9A-FF0B-214D-B18E-533E3CF2F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3339" y="3263222"/>
            <a:ext cx="259541" cy="259541"/>
          </a:xfrm>
          <a:prstGeom prst="rect">
            <a:avLst/>
          </a:prstGeom>
        </p:spPr>
      </p:pic>
      <p:pic>
        <p:nvPicPr>
          <p:cNvPr id="20" name="Picture 1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1F068765-9015-5E4E-B152-0DC7BB467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45199" y="3093394"/>
            <a:ext cx="485198" cy="485198"/>
          </a:xfrm>
          <a:prstGeom prst="rect">
            <a:avLst/>
          </a:prstGeom>
        </p:spPr>
      </p:pic>
      <p:pic>
        <p:nvPicPr>
          <p:cNvPr id="21" name="Graphic 20" descr="Music">
            <a:extLst>
              <a:ext uri="{FF2B5EF4-FFF2-40B4-BE49-F238E27FC236}">
                <a16:creationId xmlns:a16="http://schemas.microsoft.com/office/drawing/2014/main" id="{6CA10736-E56A-C848-8880-9882FA967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0098" y="4083527"/>
            <a:ext cx="259541" cy="259541"/>
          </a:xfrm>
          <a:prstGeom prst="rect">
            <a:avLst/>
          </a:prstGeom>
        </p:spPr>
      </p:pic>
      <p:pic>
        <p:nvPicPr>
          <p:cNvPr id="22" name="Picture 2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BA8A584-65D4-F042-BC42-E78AF8B48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31957" y="3890215"/>
            <a:ext cx="485198" cy="485198"/>
          </a:xfrm>
          <a:prstGeom prst="rect">
            <a:avLst/>
          </a:prstGeom>
        </p:spPr>
      </p:pic>
      <p:pic>
        <p:nvPicPr>
          <p:cNvPr id="23" name="Graphic 22" descr="Music">
            <a:extLst>
              <a:ext uri="{FF2B5EF4-FFF2-40B4-BE49-F238E27FC236}">
                <a16:creationId xmlns:a16="http://schemas.microsoft.com/office/drawing/2014/main" id="{9F48D5AB-9E1F-B143-8629-C8A16422F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168" y="4083527"/>
            <a:ext cx="259541" cy="259541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A2F3A792-E2B6-8643-BA75-93F72E582AF9}"/>
              </a:ext>
            </a:extLst>
          </p:cNvPr>
          <p:cNvSpPr/>
          <p:nvPr/>
        </p:nvSpPr>
        <p:spPr>
          <a:xfrm rot="16200000">
            <a:off x="8014187" y="4948678"/>
            <a:ext cx="708971" cy="32929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21324D-0063-DD42-8719-1430FC02871B}"/>
              </a:ext>
            </a:extLst>
          </p:cNvPr>
          <p:cNvSpPr txBox="1"/>
          <p:nvPr/>
        </p:nvSpPr>
        <p:spPr>
          <a:xfrm>
            <a:off x="7732151" y="5552423"/>
            <a:ext cx="1273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Discrimination</a:t>
            </a:r>
          </a:p>
          <a:p>
            <a:pPr algn="ctr"/>
            <a:r>
              <a:rPr lang="en-US" sz="1400" b="1" dirty="0"/>
              <a:t>Task</a:t>
            </a:r>
            <a:endParaRPr lang="en-US" sz="12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6FFD86-4559-204F-9C56-839CBECA1264}"/>
              </a:ext>
            </a:extLst>
          </p:cNvPr>
          <p:cNvGrpSpPr/>
          <p:nvPr/>
        </p:nvGrpSpPr>
        <p:grpSpPr>
          <a:xfrm>
            <a:off x="5010640" y="3167406"/>
            <a:ext cx="2460086" cy="195975"/>
            <a:chOff x="3443821" y="3394705"/>
            <a:chExt cx="2460086" cy="19597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0ADB0B6-54D4-0A41-828F-A6C4BFB368D8}"/>
                </a:ext>
              </a:extLst>
            </p:cNvPr>
            <p:cNvCxnSpPr>
              <a:cxnSpLocks/>
            </p:cNvCxnSpPr>
            <p:nvPr/>
          </p:nvCxnSpPr>
          <p:spPr>
            <a:xfrm>
              <a:off x="3443821" y="3492932"/>
              <a:ext cx="24494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264098-E24A-E846-8E5C-F7C93F9654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5865" y="3396688"/>
              <a:ext cx="3501" cy="1939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98822E-C8C0-594F-8E5A-27BC8B1F9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0406" y="3394705"/>
              <a:ext cx="3501" cy="1939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65D0280-C430-6949-BECC-84996D79C9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17" y="4132814"/>
            <a:ext cx="1942839" cy="25944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FEEBD21-DA27-6748-B0D9-96E8B4279947}"/>
              </a:ext>
            </a:extLst>
          </p:cNvPr>
          <p:cNvSpPr txBox="1"/>
          <p:nvPr/>
        </p:nvSpPr>
        <p:spPr>
          <a:xfrm>
            <a:off x="1182808" y="4764367"/>
            <a:ext cx="6319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 = 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CBBDDA-97EB-AD42-A6B0-EA396C07A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8044" y="139049"/>
            <a:ext cx="888857" cy="888857"/>
          </a:xfrm>
          <a:prstGeom prst="ellipse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82D96A-39A0-FA41-9F75-D464CF0C1506}"/>
              </a:ext>
            </a:extLst>
          </p:cNvPr>
          <p:cNvSpPr/>
          <p:nvPr/>
        </p:nvSpPr>
        <p:spPr>
          <a:xfrm>
            <a:off x="380560" y="4624855"/>
            <a:ext cx="549697" cy="167869"/>
          </a:xfrm>
          <a:prstGeom prst="rect">
            <a:avLst/>
          </a:prstGeom>
          <a:solidFill>
            <a:srgbClr val="D7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3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490D-2410-054A-A80F-C94FB94D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EB5EE-6CC3-814E-A328-815081F18001}"/>
              </a:ext>
            </a:extLst>
          </p:cNvPr>
          <p:cNvSpPr txBox="1"/>
          <p:nvPr/>
        </p:nvSpPr>
        <p:spPr>
          <a:xfrm>
            <a:off x="1493404" y="2217685"/>
            <a:ext cx="8076932" cy="308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/>
              <a:t>Incorrect trials excluded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/>
              <a:t>Cue-locked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/>
              <a:t>ICA + artefact rejection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/>
              <a:t>Same trials for both ‘modalities’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/>
              <a:t>compare decoding performance</a:t>
            </a:r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576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DA5282-D498-AF4D-A063-DE7C43424F95}"/>
              </a:ext>
            </a:extLst>
          </p:cNvPr>
          <p:cNvSpPr>
            <a:spLocks noChangeAspect="1"/>
          </p:cNvSpPr>
          <p:nvPr/>
        </p:nvSpPr>
        <p:spPr>
          <a:xfrm>
            <a:off x="10910137" y="3138636"/>
            <a:ext cx="265333" cy="265333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4A9166-68F7-9D47-9548-B53A92DAB27D}"/>
              </a:ext>
            </a:extLst>
          </p:cNvPr>
          <p:cNvSpPr>
            <a:spLocks noChangeAspect="1"/>
          </p:cNvSpPr>
          <p:nvPr/>
        </p:nvSpPr>
        <p:spPr>
          <a:xfrm>
            <a:off x="10910137" y="3538746"/>
            <a:ext cx="265333" cy="265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6C09E-8E7B-7343-91BB-FBB276526A1A}"/>
              </a:ext>
            </a:extLst>
          </p:cNvPr>
          <p:cNvSpPr txBox="1"/>
          <p:nvPr/>
        </p:nvSpPr>
        <p:spPr>
          <a:xfrm>
            <a:off x="11175470" y="3471357"/>
            <a:ext cx="83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B3EAA-EA18-014D-97FE-E0207C2F82F7}"/>
              </a:ext>
            </a:extLst>
          </p:cNvPr>
          <p:cNvSpPr txBox="1"/>
          <p:nvPr/>
        </p:nvSpPr>
        <p:spPr>
          <a:xfrm>
            <a:off x="11175470" y="3071247"/>
            <a:ext cx="83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7E79"/>
                </a:solidFill>
              </a:rPr>
              <a:t>EEG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6442-B6D8-8E4F-A2B2-A55E137CCC7B}"/>
              </a:ext>
            </a:extLst>
          </p:cNvPr>
          <p:cNvSpPr txBox="1"/>
          <p:nvPr/>
        </p:nvSpPr>
        <p:spPr>
          <a:xfrm>
            <a:off x="11340511" y="9366"/>
            <a:ext cx="835046" cy="369332"/>
          </a:xfrm>
          <a:prstGeom prst="rect">
            <a:avLst/>
          </a:prstGeom>
          <a:solidFill>
            <a:srgbClr val="FFCC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sensor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9F3F701-C059-654A-9213-3CE1772AD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117" y="448680"/>
            <a:ext cx="10090123" cy="57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C08E7-139D-AE48-9F32-EC0013CC9327}"/>
              </a:ext>
            </a:extLst>
          </p:cNvPr>
          <p:cNvSpPr txBox="1"/>
          <p:nvPr/>
        </p:nvSpPr>
        <p:spPr>
          <a:xfrm>
            <a:off x="11506873" y="9366"/>
            <a:ext cx="668683" cy="646331"/>
          </a:xfrm>
          <a:prstGeom prst="rect">
            <a:avLst/>
          </a:prstGeom>
          <a:solidFill>
            <a:srgbClr val="FFCC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Freq</a:t>
            </a:r>
          </a:p>
        </p:txBody>
      </p:sp>
      <p:pic>
        <p:nvPicPr>
          <p:cNvPr id="11" name="Picture 10" descr="A picture containing room&#10;&#10;Description automatically generated">
            <a:extLst>
              <a:ext uri="{FF2B5EF4-FFF2-40B4-BE49-F238E27FC236}">
                <a16:creationId xmlns:a16="http://schemas.microsoft.com/office/drawing/2014/main" id="{03FCDB79-9F9E-EB4B-AB92-E53D33A1F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613" y="450778"/>
            <a:ext cx="10649224" cy="59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0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37A584-64DE-834A-BEDB-CCFFBEBF7EAA}"/>
              </a:ext>
            </a:extLst>
          </p:cNvPr>
          <p:cNvSpPr txBox="1"/>
          <p:nvPr/>
        </p:nvSpPr>
        <p:spPr>
          <a:xfrm>
            <a:off x="89012" y="858514"/>
            <a:ext cx="75255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Post </a:t>
            </a:r>
          </a:p>
          <a:p>
            <a:pPr algn="ctr"/>
            <a:r>
              <a:rPr lang="en-US" sz="2000" i="1" dirty="0"/>
              <a:t>cue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7687E-CD8F-3A48-BDC8-38468A9157BC}"/>
              </a:ext>
            </a:extLst>
          </p:cNvPr>
          <p:cNvSpPr txBox="1"/>
          <p:nvPr/>
        </p:nvSpPr>
        <p:spPr>
          <a:xfrm>
            <a:off x="89012" y="4918016"/>
            <a:ext cx="7550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Post Tar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0873D-AE5D-7543-9DEA-5968EE3DDA25}"/>
              </a:ext>
            </a:extLst>
          </p:cNvPr>
          <p:cNvSpPr txBox="1"/>
          <p:nvPr/>
        </p:nvSpPr>
        <p:spPr>
          <a:xfrm>
            <a:off x="89012" y="2888265"/>
            <a:ext cx="75255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Pre Tar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7DA3F8E-FB7B-2F45-96D5-B35F4466B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149" y="191054"/>
            <a:ext cx="10765066" cy="6266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3E53B4-BD3D-A04E-8E23-8E5F73E4311F}"/>
              </a:ext>
            </a:extLst>
          </p:cNvPr>
          <p:cNvSpPr txBox="1"/>
          <p:nvPr/>
        </p:nvSpPr>
        <p:spPr>
          <a:xfrm>
            <a:off x="11506873" y="9366"/>
            <a:ext cx="668683" cy="646331"/>
          </a:xfrm>
          <a:prstGeom prst="rect">
            <a:avLst/>
          </a:prstGeom>
          <a:solidFill>
            <a:srgbClr val="FFCC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Freq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CFAB7D-F552-FF4B-834A-32F4138E8A28}"/>
              </a:ext>
            </a:extLst>
          </p:cNvPr>
          <p:cNvSpPr>
            <a:spLocks noChangeAspect="1"/>
          </p:cNvSpPr>
          <p:nvPr/>
        </p:nvSpPr>
        <p:spPr>
          <a:xfrm>
            <a:off x="11251109" y="6236208"/>
            <a:ext cx="265333" cy="265333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47EBF-C53B-054E-9490-91115558DE03}"/>
              </a:ext>
            </a:extLst>
          </p:cNvPr>
          <p:cNvSpPr>
            <a:spLocks noChangeAspect="1"/>
          </p:cNvSpPr>
          <p:nvPr/>
        </p:nvSpPr>
        <p:spPr>
          <a:xfrm>
            <a:off x="11251109" y="6525279"/>
            <a:ext cx="265333" cy="265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38F59E-66EC-664F-BFED-939A5C59DD4B}"/>
              </a:ext>
            </a:extLst>
          </p:cNvPr>
          <p:cNvSpPr txBox="1"/>
          <p:nvPr/>
        </p:nvSpPr>
        <p:spPr>
          <a:xfrm>
            <a:off x="11516442" y="6457890"/>
            <a:ext cx="83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C4D12-6085-D347-BAB9-FF2DEC914A5A}"/>
              </a:ext>
            </a:extLst>
          </p:cNvPr>
          <p:cNvSpPr txBox="1"/>
          <p:nvPr/>
        </p:nvSpPr>
        <p:spPr>
          <a:xfrm>
            <a:off x="11516442" y="6168819"/>
            <a:ext cx="83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7E79"/>
                </a:solidFill>
              </a:rPr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177769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5DD137-70C7-5448-BD71-EEB914EF89F0}"/>
              </a:ext>
            </a:extLst>
          </p:cNvPr>
          <p:cNvSpPr txBox="1"/>
          <p:nvPr/>
        </p:nvSpPr>
        <p:spPr>
          <a:xfrm>
            <a:off x="11305196" y="91891"/>
            <a:ext cx="812364" cy="369332"/>
          </a:xfrm>
          <a:prstGeom prst="rect">
            <a:avLst/>
          </a:prstGeom>
          <a:solidFill>
            <a:srgbClr val="FFCC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5C0ED-7AE2-1C43-8B01-C54DB10E3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209220" y="586698"/>
            <a:ext cx="1004923" cy="81296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B90BD33-9FDB-054A-BB42-5010FF5A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42" y="36466"/>
            <a:ext cx="2636115" cy="19770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BB4E4AC-4EB6-C546-BCA4-61D09842B2BA}"/>
              </a:ext>
            </a:extLst>
          </p:cNvPr>
          <p:cNvGrpSpPr/>
          <p:nvPr/>
        </p:nvGrpSpPr>
        <p:grpSpPr>
          <a:xfrm>
            <a:off x="2175511" y="5593131"/>
            <a:ext cx="7662325" cy="1172672"/>
            <a:chOff x="2175511" y="5266297"/>
            <a:chExt cx="7662325" cy="1172672"/>
          </a:xfrm>
        </p:grpSpPr>
        <p:pic>
          <p:nvPicPr>
            <p:cNvPr id="9" name="Picture 8" descr="A picture containing text, old&#10;&#10;Description automatically generated">
              <a:extLst>
                <a:ext uri="{FF2B5EF4-FFF2-40B4-BE49-F238E27FC236}">
                  <a16:creationId xmlns:a16="http://schemas.microsoft.com/office/drawing/2014/main" id="{FDD2FD0D-228A-3B4D-9C0B-134FBD1A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75511" y="5316036"/>
              <a:ext cx="3880241" cy="1122933"/>
            </a:xfrm>
            <a:prstGeom prst="rect">
              <a:avLst/>
            </a:prstGeom>
          </p:spPr>
        </p:pic>
        <p:pic>
          <p:nvPicPr>
            <p:cNvPr id="11" name="Picture 10" descr="A picture containing text, old&#10;&#10;Description automatically generated">
              <a:extLst>
                <a:ext uri="{FF2B5EF4-FFF2-40B4-BE49-F238E27FC236}">
                  <a16:creationId xmlns:a16="http://schemas.microsoft.com/office/drawing/2014/main" id="{E82BC771-1D9A-EF47-B4CB-6DD85688D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7595" y="5266297"/>
              <a:ext cx="3880241" cy="117267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2104B3-6D54-FA4A-B22B-9FA4F6066579}"/>
              </a:ext>
            </a:extLst>
          </p:cNvPr>
          <p:cNvGrpSpPr/>
          <p:nvPr/>
        </p:nvGrpSpPr>
        <p:grpSpPr>
          <a:xfrm>
            <a:off x="486896" y="3856728"/>
            <a:ext cx="11705104" cy="1177204"/>
            <a:chOff x="203201" y="3710601"/>
            <a:chExt cx="11705104" cy="1177204"/>
          </a:xfrm>
        </p:grpSpPr>
        <p:pic>
          <p:nvPicPr>
            <p:cNvPr id="10" name="Picture 9" descr="A picture containing text, old&#10;&#10;Description automatically generated">
              <a:extLst>
                <a:ext uri="{FF2B5EF4-FFF2-40B4-BE49-F238E27FC236}">
                  <a16:creationId xmlns:a16="http://schemas.microsoft.com/office/drawing/2014/main" id="{0E46234E-451E-0648-90FA-DFEC9882F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8064" y="3710601"/>
              <a:ext cx="3880241" cy="1122933"/>
            </a:xfrm>
            <a:prstGeom prst="rect">
              <a:avLst/>
            </a:prstGeom>
          </p:spPr>
        </p:pic>
        <p:pic>
          <p:nvPicPr>
            <p:cNvPr id="13" name="Picture 12" descr="A picture containing text, old&#10;&#10;Description automatically generated">
              <a:extLst>
                <a:ext uri="{FF2B5EF4-FFF2-40B4-BE49-F238E27FC236}">
                  <a16:creationId xmlns:a16="http://schemas.microsoft.com/office/drawing/2014/main" id="{2953FE78-EA71-BF45-8A0D-A76607BA5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3201" y="3715134"/>
              <a:ext cx="7824863" cy="1172671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984FF77E-AE1B-084D-94ED-A5AD6DC7E1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568" y="2167798"/>
            <a:ext cx="7824863" cy="11726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53A08D-264F-D64C-8D8E-BA2B8BA21FFD}"/>
              </a:ext>
            </a:extLst>
          </p:cNvPr>
          <p:cNvSpPr txBox="1"/>
          <p:nvPr/>
        </p:nvSpPr>
        <p:spPr>
          <a:xfrm>
            <a:off x="1385797" y="1742819"/>
            <a:ext cx="9916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motor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4BC9F2-F2FA-D74D-81EB-7704484FC771}"/>
              </a:ext>
            </a:extLst>
          </p:cNvPr>
          <p:cNvSpPr txBox="1"/>
          <p:nvPr/>
        </p:nvSpPr>
        <p:spPr>
          <a:xfrm>
            <a:off x="166254" y="3323695"/>
            <a:ext cx="9916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visual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94FF3-503A-6A41-B36A-4C86DF3E136E}"/>
              </a:ext>
            </a:extLst>
          </p:cNvPr>
          <p:cNvSpPr txBox="1"/>
          <p:nvPr/>
        </p:nvSpPr>
        <p:spPr>
          <a:xfrm>
            <a:off x="1072343" y="5593131"/>
            <a:ext cx="10771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auditory</a:t>
            </a:r>
          </a:p>
        </p:txBody>
      </p:sp>
    </p:spTree>
    <p:extLst>
      <p:ext uri="{BB962C8B-B14F-4D97-AF65-F5344CB8AC3E}">
        <p14:creationId xmlns:p14="http://schemas.microsoft.com/office/powerpoint/2010/main" val="412019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5DD137-70C7-5448-BD71-EEB914EF89F0}"/>
              </a:ext>
            </a:extLst>
          </p:cNvPr>
          <p:cNvSpPr txBox="1"/>
          <p:nvPr/>
        </p:nvSpPr>
        <p:spPr>
          <a:xfrm>
            <a:off x="11305196" y="91891"/>
            <a:ext cx="812364" cy="369332"/>
          </a:xfrm>
          <a:prstGeom prst="rect">
            <a:avLst/>
          </a:prstGeom>
          <a:solidFill>
            <a:srgbClr val="FFCC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E5C0ED-7AE2-1C43-8B01-C54DB10E3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209220" y="586698"/>
            <a:ext cx="1004923" cy="812969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B90BD33-9FDB-054A-BB42-5010FF5A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1" y="98578"/>
            <a:ext cx="2048870" cy="15366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53A08D-264F-D64C-8D8E-BA2B8BA21FFD}"/>
              </a:ext>
            </a:extLst>
          </p:cNvPr>
          <p:cNvSpPr txBox="1"/>
          <p:nvPr/>
        </p:nvSpPr>
        <p:spPr>
          <a:xfrm>
            <a:off x="3392895" y="993182"/>
            <a:ext cx="9916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motor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4BC9F2-F2FA-D74D-81EB-7704484FC771}"/>
              </a:ext>
            </a:extLst>
          </p:cNvPr>
          <p:cNvSpPr txBox="1"/>
          <p:nvPr/>
        </p:nvSpPr>
        <p:spPr>
          <a:xfrm>
            <a:off x="1218688" y="3028890"/>
            <a:ext cx="9916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visual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D94FF3-503A-6A41-B36A-4C86DF3E136E}"/>
              </a:ext>
            </a:extLst>
          </p:cNvPr>
          <p:cNvSpPr txBox="1"/>
          <p:nvPr/>
        </p:nvSpPr>
        <p:spPr>
          <a:xfrm>
            <a:off x="359261" y="5390931"/>
            <a:ext cx="10771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auditory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EA26CA-157C-D543-8FB4-A02509F3715D}"/>
              </a:ext>
            </a:extLst>
          </p:cNvPr>
          <p:cNvGrpSpPr/>
          <p:nvPr/>
        </p:nvGrpSpPr>
        <p:grpSpPr>
          <a:xfrm>
            <a:off x="2438904" y="2498254"/>
            <a:ext cx="7707182" cy="1569607"/>
            <a:chOff x="2414841" y="2788691"/>
            <a:chExt cx="7707182" cy="1569607"/>
          </a:xfrm>
        </p:grpSpPr>
        <p:pic>
          <p:nvPicPr>
            <p:cNvPr id="6" name="Picture 5" descr="A black and silver text&#10;&#10;Description automatically generated">
              <a:extLst>
                <a:ext uri="{FF2B5EF4-FFF2-40B4-BE49-F238E27FC236}">
                  <a16:creationId xmlns:a16="http://schemas.microsoft.com/office/drawing/2014/main" id="{A12C3C90-9D15-BD42-98BA-2A4BEF90C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14841" y="2821646"/>
              <a:ext cx="5197859" cy="1536652"/>
            </a:xfrm>
            <a:prstGeom prst="rect">
              <a:avLst/>
            </a:prstGeom>
          </p:spPr>
        </p:pic>
        <p:pic>
          <p:nvPicPr>
            <p:cNvPr id="20" name="Picture 19" descr="A black and silver text&#10;&#10;Description automatically generated">
              <a:extLst>
                <a:ext uri="{FF2B5EF4-FFF2-40B4-BE49-F238E27FC236}">
                  <a16:creationId xmlns:a16="http://schemas.microsoft.com/office/drawing/2014/main" id="{B69B6718-C728-FB40-BE2C-126931E06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38479" y="2788691"/>
              <a:ext cx="2483544" cy="1569607"/>
            </a:xfrm>
            <a:prstGeom prst="rect">
              <a:avLst/>
            </a:prstGeom>
          </p:spPr>
        </p:pic>
      </p:grpSp>
      <p:pic>
        <p:nvPicPr>
          <p:cNvPr id="21" name="Picture 20" descr="A black and silver text&#10;&#10;Description automatically generated">
            <a:extLst>
              <a:ext uri="{FF2B5EF4-FFF2-40B4-BE49-F238E27FC236}">
                <a16:creationId xmlns:a16="http://schemas.microsoft.com/office/drawing/2014/main" id="{F490BAC7-F64F-314C-8E5C-C84FDCCB6A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7380" y="572821"/>
            <a:ext cx="2483544" cy="15366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270F175-961D-7444-BE59-00BBD54F68AE}"/>
              </a:ext>
            </a:extLst>
          </p:cNvPr>
          <p:cNvGrpSpPr/>
          <p:nvPr/>
        </p:nvGrpSpPr>
        <p:grpSpPr>
          <a:xfrm>
            <a:off x="1616933" y="4822660"/>
            <a:ext cx="10477490" cy="1536653"/>
            <a:chOff x="1714510" y="5070470"/>
            <a:chExt cx="10477490" cy="1536653"/>
          </a:xfrm>
        </p:grpSpPr>
        <p:pic>
          <p:nvPicPr>
            <p:cNvPr id="22" name="Picture 21" descr="A black and silver text&#10;&#10;Description automatically generated">
              <a:extLst>
                <a:ext uri="{FF2B5EF4-FFF2-40B4-BE49-F238E27FC236}">
                  <a16:creationId xmlns:a16="http://schemas.microsoft.com/office/drawing/2014/main" id="{66865589-48B3-7840-9E6B-267D3A8E6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4510" y="5070470"/>
              <a:ext cx="5340057" cy="1536653"/>
            </a:xfrm>
            <a:prstGeom prst="rect">
              <a:avLst/>
            </a:prstGeom>
          </p:spPr>
        </p:pic>
        <p:pic>
          <p:nvPicPr>
            <p:cNvPr id="23" name="Picture 22" descr="A black and silver text&#10;&#10;Description automatically generated">
              <a:extLst>
                <a:ext uri="{FF2B5EF4-FFF2-40B4-BE49-F238E27FC236}">
                  <a16:creationId xmlns:a16="http://schemas.microsoft.com/office/drawing/2014/main" id="{CEB6A07B-A7EA-AC43-8AC1-82C3847EE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01289" y="5070470"/>
              <a:ext cx="5190711" cy="1469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577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</TotalTime>
  <Words>129</Words>
  <Application>Microsoft Macintosh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Why bother with MEG?</vt:lpstr>
      <vt:lpstr>PowerPoint Presentation</vt:lpstr>
      <vt:lpstr>Paradigm</vt:lpstr>
      <vt:lpstr>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Bother With MEG?</dc:title>
  <dc:creator>Hesham ElShafei</dc:creator>
  <cp:lastModifiedBy>Hesham ElShafei</cp:lastModifiedBy>
  <cp:revision>45</cp:revision>
  <dcterms:created xsi:type="dcterms:W3CDTF">2019-11-27T12:19:16Z</dcterms:created>
  <dcterms:modified xsi:type="dcterms:W3CDTF">2019-12-10T12:58:05Z</dcterms:modified>
</cp:coreProperties>
</file>